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Cutive Mono"/>
      <p:regular r:id="rId20"/>
    </p:embeddedFont>
    <p:embeddedFont>
      <p:font typeface="Source Code Pro"/>
      <p:regular r:id="rId21"/>
      <p:bold r:id="rId22"/>
      <p:italic r:id="rId23"/>
      <p:boldItalic r:id="rId24"/>
    </p:embeddedFont>
    <p:embeddedFont>
      <p:font typeface="Helvetica Neue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utiveMono-regular.fntdata"/><Relationship Id="rId22" Type="http://schemas.openxmlformats.org/officeDocument/2006/relationships/font" Target="fonts/SourceCodePro-bold.fntdata"/><Relationship Id="rId21" Type="http://schemas.openxmlformats.org/officeDocument/2006/relationships/font" Target="fonts/SourceCodePro-regular.fntdata"/><Relationship Id="rId24" Type="http://schemas.openxmlformats.org/officeDocument/2006/relationships/font" Target="fonts/SourceCodePro-boldItalic.fntdata"/><Relationship Id="rId23" Type="http://schemas.openxmlformats.org/officeDocument/2006/relationships/font" Target="fonts/SourceCodePr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12.gif>
</file>

<file path=ppt/media/image13.gif>
</file>

<file path=ppt/media/image2.jp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gif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gif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gif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gif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gif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gif"/><Relationship Id="rId4" Type="http://schemas.openxmlformats.org/officeDocument/2006/relationships/image" Target="../media/image5.png"/><Relationship Id="rId10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3.png"/><Relationship Id="rId8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gif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gif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gi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7719" r="7720" t="0"/>
          <a:stretch/>
        </p:blipFill>
        <p:spPr>
          <a:xfrm>
            <a:off x="0" y="-476250"/>
            <a:ext cx="9144000" cy="60959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Manual de Equipe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 rotWithShape="1">
          <a:blip r:embed="rId3">
            <a:alphaModFix/>
          </a:blip>
          <a:srcRect b="0" l="11071" r="11071" t="0"/>
          <a:stretch/>
        </p:blipFill>
        <p:spPr>
          <a:xfrm>
            <a:off x="0" y="-579154"/>
            <a:ext cx="9144000" cy="660656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8520600" cy="41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Enviando seus commits para o repositório remoto: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vá para a branch development:</a:t>
            </a:r>
            <a:r>
              <a:rPr lang="pt-BR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checkout </a:t>
            </a: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Roboto"/>
                <a:ea typeface="Roboto"/>
                <a:cs typeface="Roboto"/>
                <a:sym typeface="Roboto"/>
              </a:rPr>
              <a:t>development</a:t>
            </a:r>
            <a:endParaRPr>
              <a:solidFill>
                <a:srgbClr val="000000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verifique se existem novas mudanças:</a:t>
            </a:r>
            <a:r>
              <a:rPr lang="pt-BR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pull</a:t>
            </a:r>
            <a:endParaRPr>
              <a:solidFill>
                <a:srgbClr val="000000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 sim: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volte para a branch da sua tarefa: 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checkout nome_da_tarefa</a:t>
            </a:r>
            <a:endParaRPr>
              <a:solidFill>
                <a:srgbClr val="000000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 um rebase: 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rebase development</a:t>
            </a:r>
            <a:endParaRPr>
              <a:solidFill>
                <a:srgbClr val="000000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resolva os conflitos, se houverem. (não hesite em pedir ajuda caso necessário)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volte para a branch development e repita o processo: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checkout development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Git Workflow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Google Shape;13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698" y="506548"/>
            <a:ext cx="449675" cy="44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3"/>
          <p:cNvPicPr preferRelativeResize="0"/>
          <p:nvPr/>
        </p:nvPicPr>
        <p:blipFill rotWithShape="1">
          <a:blip r:embed="rId3">
            <a:alphaModFix/>
          </a:blip>
          <a:srcRect b="0" l="11071" r="11071" t="0"/>
          <a:stretch/>
        </p:blipFill>
        <p:spPr>
          <a:xfrm>
            <a:off x="0" y="-731554"/>
            <a:ext cx="9144000" cy="660656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11700" y="1152475"/>
            <a:ext cx="8520600" cy="37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 não: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ource Code Pro"/>
              <a:buChar char="-"/>
            </a:pPr>
            <a:r>
              <a:rPr lang="pt-BR" sz="1800">
                <a:solidFill>
                  <a:schemeClr val="dk1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merge --no-ff nome_da_tarefa</a:t>
            </a:r>
            <a:endParaRPr sz="1800">
              <a:solidFill>
                <a:schemeClr val="dk1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ource Code Pro"/>
              <a:buChar char="-"/>
            </a:pPr>
            <a:r>
              <a:rPr lang="pt-BR" sz="1800">
                <a:solidFill>
                  <a:schemeClr val="dk1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push</a:t>
            </a:r>
            <a:endParaRPr sz="1800">
              <a:solidFill>
                <a:schemeClr val="dk1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7" name="Google Shape;137;p23"/>
          <p:cNvSpPr txBox="1"/>
          <p:nvPr>
            <p:ph type="title"/>
          </p:nvPr>
        </p:nvSpPr>
        <p:spPr>
          <a:xfrm>
            <a:off x="271975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Git Workflow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698" y="506548"/>
            <a:ext cx="449675" cy="44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" y="0"/>
            <a:ext cx="91440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2331750" y="2285400"/>
            <a:ext cx="4480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REGRAS DO TIME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31750" y="2337713"/>
            <a:ext cx="468075" cy="4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" y="0"/>
            <a:ext cx="91440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REGRAS DO TIME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/>
            </a:pPr>
            <a:r>
              <a:rPr b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É pra usar o Slack, pronto acabou</a:t>
            </a: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evitem me mandar mensagem no privado e enviem no channel do time, nao por que nao gosto, mas para que todos do time possam estar cientes e uns ajudarem os outros. </a:t>
            </a:r>
            <a:r>
              <a:rPr b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Deem </a:t>
            </a:r>
            <a:r>
              <a:rPr b="1" i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reaction</a:t>
            </a:r>
            <a:r>
              <a:rPr b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em tudo!</a:t>
            </a: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/>
            </a:pPr>
            <a:r>
              <a:rPr b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Confiem uns nos outros: </a:t>
            </a: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nós somos um time e precisamos construir uma amizade para atingirmos nossos objetivos. Para isso, nao tenham medo de se expor, se voce esta doente nao fale “tive um compromisso” ou “estive ocupado mas recupero o que atrasei”, conte para a gente, guardaremos seu segredo!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/>
            </a:pPr>
            <a:r>
              <a:rPr b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Avisem sobre tudo!</a:t>
            </a: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Se você for faltar numa </a:t>
            </a:r>
            <a:r>
              <a:rPr i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weekly</a:t>
            </a: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estive com problemas em uma tarefa, tiver compromissos </a:t>
            </a:r>
            <a:r>
              <a:rPr b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NÃO ESPERE A WEEKLY PRA AVISAR</a:t>
            </a: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avise a gente assim que souber pra te ajudarmos!</a:t>
            </a:r>
            <a:endParaRPr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497338"/>
            <a:ext cx="468075" cy="4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" y="0"/>
            <a:ext cx="91440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REGRAS DO TIME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 startAt="4"/>
            </a:pPr>
            <a:r>
              <a:rPr b="1" lang="pt-BR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 você terminou uma tarefa, de o </a:t>
            </a:r>
            <a:r>
              <a:rPr b="1" i="1" lang="pt-BR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check</a:t>
            </a:r>
            <a:r>
              <a:rPr b="1" lang="pt-BR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no Trello, </a:t>
            </a:r>
            <a:r>
              <a:rPr b="1" lang="pt-B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avise no channel do Slack</a:t>
            </a:r>
            <a:r>
              <a:rPr b="1" lang="pt-BR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e mande para o repositório: </a:t>
            </a:r>
            <a:r>
              <a:rPr lang="pt-BR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outras pessoas podem estar dependendo da sua tarefa e precisam das suas alterações, e também pra saber quem preciso ficar cobrando pra fazer as tarefas. 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 startAt="4"/>
            </a:pPr>
            <a:r>
              <a:rPr lang="pt-BR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Mantenham o</a:t>
            </a:r>
            <a:r>
              <a:rPr b="1" lang="pt-BR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TimeSkip e a Planilha de Disponibilidade atualizados. </a:t>
            </a:r>
            <a:endParaRPr b="1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 startAt="4"/>
            </a:pP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Sempre que for mandar para o repositório, </a:t>
            </a:r>
            <a:r>
              <a:rPr b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verificar se a tarefa já está responsiva.</a:t>
            </a:r>
            <a:endParaRPr b="1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 startAt="4"/>
            </a:pPr>
            <a:r>
              <a:rPr lang="pt-B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Tentar usar </a:t>
            </a:r>
            <a:r>
              <a:rPr b="1" i="1" lang="pt-B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flexbox</a:t>
            </a:r>
            <a:r>
              <a:rPr lang="pt-B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pt-B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sempre que possível! </a:t>
            </a:r>
            <a:r>
              <a:rPr lang="pt-B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 nao for usar, garanta que esteja fazendo direito</a:t>
            </a:r>
            <a:endParaRPr b="1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 startAt="4"/>
            </a:pPr>
            <a:r>
              <a:rPr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Mesmo um código ruim pode funcionar. Mas se ele não for limpo, pode acabar com uma empresa de desenvolvimento. </a:t>
            </a:r>
            <a:r>
              <a:rPr b="1" lang="pt-BR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Mantenham o codigo limpo.</a:t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497338"/>
            <a:ext cx="468075" cy="4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0" l="1133" r="1132" t="0"/>
          <a:stretch/>
        </p:blipFill>
        <p:spPr>
          <a:xfrm>
            <a:off x="0" y="-9888"/>
            <a:ext cx="9308450" cy="621081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idx="4294967295" type="title"/>
          </p:nvPr>
        </p:nvSpPr>
        <p:spPr>
          <a:xfrm>
            <a:off x="3040075" y="2051809"/>
            <a:ext cx="322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b="1" lang="pt-BR">
                <a:solidFill>
                  <a:srgbClr val="000000"/>
                </a:solidFill>
                <a:highlight>
                  <a:srgbClr val="F3F3F3"/>
                </a:highlight>
                <a:latin typeface="Roboto"/>
                <a:ea typeface="Roboto"/>
                <a:cs typeface="Roboto"/>
                <a:sym typeface="Roboto"/>
              </a:rPr>
              <a:t>Git Messages</a:t>
            </a:r>
            <a:endParaRPr b="1">
              <a:solidFill>
                <a:srgbClr val="000000"/>
              </a:solidFill>
              <a:highlight>
                <a:srgbClr val="F3F3F3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0075" y="2104900"/>
            <a:ext cx="466500" cy="46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 b="0" l="1133" r="1132" t="0"/>
          <a:stretch/>
        </p:blipFill>
        <p:spPr>
          <a:xfrm>
            <a:off x="0" y="-9888"/>
            <a:ext cx="9308450" cy="621081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>
                <a:solidFill>
                  <a:srgbClr val="FFFFFF"/>
                </a:solidFill>
              </a:rPr>
              <a:t>	</a:t>
            </a: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Git Messages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996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-"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nova feature:</a:t>
            </a:r>
            <a:r>
              <a:rPr lang="pt-BR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lang="pt-BR">
                <a:solidFill>
                  <a:schemeClr val="dk1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“feature: [..]”</a:t>
            </a:r>
            <a:endParaRPr>
              <a:solidFill>
                <a:srgbClr val="FFFFFF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-"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estilo/UI:</a:t>
            </a:r>
            <a:r>
              <a:rPr lang="pt-BR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pt-BR">
                <a:solidFill>
                  <a:srgbClr val="FFFFFF"/>
                </a:solidFill>
                <a:latin typeface="Cutive Mono"/>
                <a:ea typeface="Cutive Mono"/>
                <a:cs typeface="Cutive Mono"/>
                <a:sym typeface="Cutive Mono"/>
              </a:rPr>
              <a:t> </a:t>
            </a:r>
            <a:r>
              <a:rPr lang="pt-BR">
                <a:solidFill>
                  <a:schemeClr val="dk1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“style: [..]”</a:t>
            </a:r>
            <a:endParaRPr>
              <a:solidFill>
                <a:schemeClr val="dk1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utive Mono"/>
              <a:buChar char="-"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bugfix:</a:t>
            </a:r>
            <a:r>
              <a:rPr lang="pt-BR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pt-BR">
                <a:solidFill>
                  <a:srgbClr val="FFFFFF"/>
                </a:solidFill>
                <a:latin typeface="Cutive Mono"/>
                <a:ea typeface="Cutive Mono"/>
                <a:cs typeface="Cutive Mono"/>
                <a:sym typeface="Cutive Mono"/>
              </a:rPr>
              <a:t> </a:t>
            </a:r>
            <a:r>
              <a:rPr lang="pt-BR">
                <a:solidFill>
                  <a:schemeClr val="dk1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“bugfix: [..]”</a:t>
            </a:r>
            <a:endParaRPr>
              <a:solidFill>
                <a:schemeClr val="dk1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utive Mono"/>
              <a:buChar char="-"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refatoração:</a:t>
            </a:r>
            <a:r>
              <a:rPr lang="pt-BR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pt-BR">
                <a:solidFill>
                  <a:srgbClr val="FFFFFF"/>
                </a:solidFill>
                <a:latin typeface="Cutive Mono"/>
                <a:ea typeface="Cutive Mono"/>
                <a:cs typeface="Cutive Mono"/>
                <a:sym typeface="Cutive Mono"/>
              </a:rPr>
              <a:t> </a:t>
            </a:r>
            <a:r>
              <a:rPr lang="pt-BR">
                <a:solidFill>
                  <a:schemeClr val="dk1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“refactoring: [..]”</a:t>
            </a:r>
            <a:endParaRPr>
              <a:solidFill>
                <a:schemeClr val="dk1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utive Mono"/>
              <a:buChar char="-"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arquitetura/ambiente:</a:t>
            </a:r>
            <a:r>
              <a:rPr lang="pt-BR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pt-BR">
                <a:solidFill>
                  <a:srgbClr val="FFFFFF"/>
                </a:solidFill>
                <a:latin typeface="Cutive Mono"/>
                <a:ea typeface="Cutive Mono"/>
                <a:cs typeface="Cutive Mono"/>
                <a:sym typeface="Cutive Mono"/>
              </a:rPr>
              <a:t> </a:t>
            </a:r>
            <a:r>
              <a:rPr lang="pt-BR">
                <a:solidFill>
                  <a:schemeClr val="dk1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“architecture: [..]”</a:t>
            </a:r>
            <a:endParaRPr>
              <a:solidFill>
                <a:schemeClr val="dk1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utive Mono"/>
              <a:buChar char="-"/>
            </a:pP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deploy/tag de versão:</a:t>
            </a:r>
            <a:r>
              <a:rPr lang="pt-BR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pt-BR">
                <a:solidFill>
                  <a:srgbClr val="FFFFFF"/>
                </a:solidFill>
                <a:latin typeface="Cutive Mono"/>
                <a:ea typeface="Cutive Mono"/>
                <a:cs typeface="Cutive Mono"/>
                <a:sym typeface="Cutive Mono"/>
              </a:rPr>
              <a:t> </a:t>
            </a:r>
            <a:r>
              <a:rPr lang="pt-BR">
                <a:solidFill>
                  <a:schemeClr val="dk1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“deploy: [..]”</a:t>
            </a:r>
            <a:endParaRPr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498125"/>
            <a:ext cx="466500" cy="46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2510" y="1204514"/>
            <a:ext cx="376350" cy="37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4318" y="1555784"/>
            <a:ext cx="266702" cy="26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0350" y="1872950"/>
            <a:ext cx="266700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50125" y="2124525"/>
            <a:ext cx="266700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44962" y="2396308"/>
            <a:ext cx="266700" cy="266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45260" y="2693250"/>
            <a:ext cx="266700" cy="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 b="0" l="11071" r="11071" t="0"/>
          <a:stretch/>
        </p:blipFill>
        <p:spPr>
          <a:xfrm>
            <a:off x="0" y="-731554"/>
            <a:ext cx="9144000" cy="660656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>
            <p:ph idx="4294967295" type="title"/>
          </p:nvPr>
        </p:nvSpPr>
        <p:spPr>
          <a:xfrm>
            <a:off x="2957850" y="2285375"/>
            <a:ext cx="322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Git Workflow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57848" y="2346898"/>
            <a:ext cx="449675" cy="44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0" l="11071" r="11071" t="0"/>
          <a:stretch/>
        </p:blipFill>
        <p:spPr>
          <a:xfrm>
            <a:off x="0" y="-731554"/>
            <a:ext cx="9144000" cy="660656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Git Workflow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Começar uma nova tarefa: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vá para a branch development:</a:t>
            </a:r>
            <a:r>
              <a:rPr lang="pt-BR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checkout </a:t>
            </a: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Roboto"/>
                <a:ea typeface="Roboto"/>
                <a:cs typeface="Roboto"/>
                <a:sym typeface="Roboto"/>
              </a:rPr>
              <a:t>development</a:t>
            </a:r>
            <a:endParaRPr>
              <a:solidFill>
                <a:srgbClr val="000000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verifique se existem novas mudanças:</a:t>
            </a:r>
            <a:r>
              <a:rPr lang="pt-BR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pull</a:t>
            </a:r>
            <a:endParaRPr>
              <a:solidFill>
                <a:srgbClr val="000000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crie uma nova branch:</a:t>
            </a:r>
            <a:r>
              <a:rPr lang="pt-BR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checkout -b nome_da_tarefa</a:t>
            </a:r>
            <a:endParaRPr>
              <a:solidFill>
                <a:srgbClr val="000000"/>
              </a:solidFill>
              <a:highlight>
                <a:srgbClr val="D9D9D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698" y="506548"/>
            <a:ext cx="449675" cy="44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 rotWithShape="1">
          <a:blip r:embed="rId3">
            <a:alphaModFix/>
          </a:blip>
          <a:srcRect b="0" l="11071" r="11071" t="0"/>
          <a:stretch/>
        </p:blipFill>
        <p:spPr>
          <a:xfrm>
            <a:off x="0" y="-731554"/>
            <a:ext cx="9144000" cy="660656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b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Git Workflow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Trabalhe em sua tarefa, COMMITANDO CONTINUAMENTE em intervalos regulares para manter o rastro daquilo que você fez.: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adicione suas modificações:</a:t>
            </a:r>
            <a:r>
              <a:rPr lang="pt-BR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add diretorio_do_arquivo_modificado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ou para adicionar todas as modificações:</a:t>
            </a:r>
            <a:r>
              <a:rPr lang="pt-BR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add .</a:t>
            </a:r>
            <a:endParaRPr>
              <a:solidFill>
                <a:srgbClr val="000000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-"/>
            </a:pPr>
            <a:r>
              <a:rPr lang="pt-BR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commit as modificações:</a:t>
            </a:r>
            <a:r>
              <a:rPr lang="pt-BR"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000000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 git commit -m "mensagem do commit"</a:t>
            </a:r>
            <a:endParaRPr>
              <a:solidFill>
                <a:srgbClr val="000000"/>
              </a:solidFill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ATENÇÃO: mensagens de commits devem ser escritas em inglês, serem claras e seguirem o padrão definido pela equipe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698" y="506548"/>
            <a:ext cx="449675" cy="44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